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b="0"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編號"/>
          <p:cNvSpPr txBox="1"/>
          <p:nvPr>
            <p:ph type="sldNum" sz="quarter" idx="2"/>
          </p:nvPr>
        </p:nvSpPr>
        <p:spPr>
          <a:xfrm>
            <a:off x="12491583" y="933767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50" y="2236310"/>
            <a:ext cx="11061700" cy="431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Presenter: Wen Wei Kang"/>
          <p:cNvSpPr txBox="1"/>
          <p:nvPr/>
        </p:nvSpPr>
        <p:spPr>
          <a:xfrm>
            <a:off x="1179285" y="6779577"/>
            <a:ext cx="3245050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Presenter: Wen Wei Kang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燈片編號"/>
          <p:cNvSpPr txBox="1"/>
          <p:nvPr>
            <p:ph type="sldNum" sz="quarter" idx="2"/>
          </p:nvPr>
        </p:nvSpPr>
        <p:spPr>
          <a:xfrm>
            <a:off x="12555134" y="933767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Introduction…"/>
          <p:cNvSpPr txBox="1"/>
          <p:nvPr/>
        </p:nvSpPr>
        <p:spPr>
          <a:xfrm>
            <a:off x="1011161" y="1057577"/>
            <a:ext cx="3924654" cy="521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 algn="l">
              <a:lnSpc>
                <a:spcPct val="350000"/>
              </a:lnSpc>
              <a:buSzPct val="145000"/>
              <a:buChar char="•"/>
              <a:defRPr sz="3100"/>
            </a:pPr>
            <a:r>
              <a:t>Introduction</a:t>
            </a:r>
          </a:p>
          <a:p>
            <a:pPr marL="333374" indent="-333374" algn="l">
              <a:lnSpc>
                <a:spcPct val="350000"/>
              </a:lnSpc>
              <a:buSzPct val="145000"/>
              <a:buChar char="•"/>
              <a:defRPr sz="3100"/>
            </a:pPr>
            <a:r>
              <a:t>Model detail</a:t>
            </a:r>
          </a:p>
          <a:p>
            <a:pPr marL="333374" indent="-333374" algn="l">
              <a:lnSpc>
                <a:spcPct val="350000"/>
              </a:lnSpc>
              <a:buSzPct val="145000"/>
              <a:buChar char="•"/>
              <a:defRPr sz="3100"/>
            </a:pPr>
            <a:r>
              <a:t>Attention mechanism</a:t>
            </a:r>
          </a:p>
          <a:p>
            <a:pPr marL="333374" indent="-333374" algn="l">
              <a:lnSpc>
                <a:spcPct val="350000"/>
              </a:lnSpc>
              <a:buSzPct val="145000"/>
              <a:buChar char="•"/>
              <a:defRPr sz="3100"/>
            </a:pPr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幻燈片編號"/>
          <p:cNvSpPr txBox="1"/>
          <p:nvPr>
            <p:ph type="sldNum" sz="quarter" idx="2"/>
          </p:nvPr>
        </p:nvSpPr>
        <p:spPr>
          <a:xfrm>
            <a:off x="12555134" y="933767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5057" y="2735088"/>
            <a:ext cx="5740401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Introduction"/>
          <p:cNvSpPr txBox="1"/>
          <p:nvPr/>
        </p:nvSpPr>
        <p:spPr>
          <a:xfrm>
            <a:off x="5307970" y="184006"/>
            <a:ext cx="2388860" cy="55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/>
            </a:lvl1pPr>
          </a:lstStyle>
          <a:p>
            <a:pPr/>
            <a:r>
              <a:t>Introduction</a:t>
            </a:r>
          </a:p>
        </p:txBody>
      </p:sp>
      <p:sp>
        <p:nvSpPr>
          <p:cNvPr id="36" name="Show, Atten and Tell…"/>
          <p:cNvSpPr txBox="1"/>
          <p:nvPr/>
        </p:nvSpPr>
        <p:spPr>
          <a:xfrm>
            <a:off x="8313462" y="1697244"/>
            <a:ext cx="2843591" cy="79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Show, Atten and Tell</a:t>
            </a:r>
          </a:p>
          <a:p>
            <a:pPr>
              <a:defRPr sz="2500"/>
            </a:pPr>
            <a:r>
              <a:t>(Xu </a:t>
            </a:r>
            <a:r>
              <a:rPr i="1"/>
              <a:t>et al.</a:t>
            </a:r>
            <a:r>
              <a:t>)</a:t>
            </a:r>
          </a:p>
        </p:txBody>
      </p:sp>
      <p:pic>
        <p:nvPicPr>
          <p:cNvPr id="37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75" y="3015835"/>
            <a:ext cx="6518953" cy="282940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ow and tell: NIC…"/>
          <p:cNvSpPr txBox="1"/>
          <p:nvPr/>
        </p:nvSpPr>
        <p:spPr>
          <a:xfrm>
            <a:off x="2062875" y="1709675"/>
            <a:ext cx="2552552" cy="774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Show and tell: NIC</a:t>
            </a:r>
          </a:p>
          <a:p>
            <a:pPr/>
            <a:r>
              <a:t>(Vinyals </a:t>
            </a:r>
            <a:r>
              <a:rPr i="1"/>
              <a:t>et al.</a:t>
            </a:r>
            <a:r>
              <a:t>)</a:t>
            </a:r>
          </a:p>
        </p:txBody>
      </p:sp>
      <p:sp>
        <p:nvSpPr>
          <p:cNvPr id="39" name="線條"/>
          <p:cNvSpPr/>
          <p:nvPr/>
        </p:nvSpPr>
        <p:spPr>
          <a:xfrm flipV="1">
            <a:off x="7435679" y="4877086"/>
            <a:ext cx="906090" cy="180404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" name="Feature map"/>
          <p:cNvSpPr txBox="1"/>
          <p:nvPr/>
        </p:nvSpPr>
        <p:spPr>
          <a:xfrm>
            <a:off x="6664524" y="6724550"/>
            <a:ext cx="1629223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 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編號"/>
          <p:cNvSpPr txBox="1"/>
          <p:nvPr>
            <p:ph type="sldNum" sz="quarter" idx="2"/>
          </p:nvPr>
        </p:nvSpPr>
        <p:spPr>
          <a:xfrm>
            <a:off x="12555134" y="933767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" name="Model detail(1/2)"/>
          <p:cNvSpPr txBox="1"/>
          <p:nvPr/>
        </p:nvSpPr>
        <p:spPr>
          <a:xfrm>
            <a:off x="4914655" y="184006"/>
            <a:ext cx="3175490" cy="55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/>
            </a:lvl1pPr>
          </a:lstStyle>
          <a:p>
            <a:pPr/>
            <a:r>
              <a:t>Model detail(1/2)</a:t>
            </a:r>
          </a:p>
        </p:txBody>
      </p:sp>
      <p:grpSp>
        <p:nvGrpSpPr>
          <p:cNvPr id="50" name="群組"/>
          <p:cNvGrpSpPr/>
          <p:nvPr/>
        </p:nvGrpSpPr>
        <p:grpSpPr>
          <a:xfrm>
            <a:off x="408854" y="1150550"/>
            <a:ext cx="12636841" cy="4838701"/>
            <a:chOff x="0" y="0"/>
            <a:chExt cx="12636840" cy="4838700"/>
          </a:xfrm>
        </p:grpSpPr>
        <p:pic>
          <p:nvPicPr>
            <p:cNvPr id="44" name="3.png" descr="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566240" y="0"/>
              <a:ext cx="6070601" cy="4838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" name="5.png" descr="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6750"/>
              <a:ext cx="5969000" cy="3505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VGG-19"/>
            <p:cNvSpPr txBox="1"/>
            <p:nvPr/>
          </p:nvSpPr>
          <p:spPr>
            <a:xfrm>
              <a:off x="2308271" y="46673"/>
              <a:ext cx="1352458" cy="480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700"/>
              </a:lvl1pPr>
            </a:lstStyle>
            <a:p>
              <a:pPr/>
              <a:r>
                <a:t>VGG-19</a:t>
              </a:r>
            </a:p>
          </p:txBody>
        </p:sp>
        <p:sp>
          <p:nvSpPr>
            <p:cNvPr id="56" name="連接線"/>
            <p:cNvSpPr/>
            <p:nvPr/>
          </p:nvSpPr>
          <p:spPr>
            <a:xfrm>
              <a:off x="3776116" y="2371101"/>
              <a:ext cx="2803907" cy="48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60" fill="norm" stroke="1" extrusionOk="0">
                  <a:moveTo>
                    <a:pt x="21600" y="0"/>
                  </a:moveTo>
                  <a:cubicBezTo>
                    <a:pt x="15039" y="18826"/>
                    <a:pt x="7839" y="21600"/>
                    <a:pt x="0" y="832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ysDot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8" name="方程式"/>
            <p:cNvSpPr txBox="1"/>
            <p:nvPr/>
          </p:nvSpPr>
          <p:spPr>
            <a:xfrm>
              <a:off x="5126522" y="3319860"/>
              <a:ext cx="1616157" cy="208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14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14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512</m:t>
                    </m:r>
                  </m:oMath>
                </m:oMathPara>
              </a14:m>
              <a:endParaRPr sz="2300"/>
            </a:p>
          </p:txBody>
        </p:sp>
        <p:sp>
          <p:nvSpPr>
            <p:cNvPr id="49" name="Feature map"/>
            <p:cNvSpPr txBox="1"/>
            <p:nvPr/>
          </p:nvSpPr>
          <p:spPr>
            <a:xfrm>
              <a:off x="5046468" y="2878732"/>
              <a:ext cx="1776265" cy="431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pPr/>
              <a:r>
                <a:t>Feature map</a:t>
              </a:r>
            </a:p>
          </p:txBody>
        </p:sp>
      </p:grpSp>
      <p:grpSp>
        <p:nvGrpSpPr>
          <p:cNvPr id="55" name="群組"/>
          <p:cNvGrpSpPr/>
          <p:nvPr/>
        </p:nvGrpSpPr>
        <p:grpSpPr>
          <a:xfrm>
            <a:off x="3827824" y="5718327"/>
            <a:ext cx="6292306" cy="2583794"/>
            <a:chOff x="0" y="0"/>
            <a:chExt cx="6292305" cy="2583793"/>
          </a:xfrm>
        </p:grpSpPr>
        <p:pic>
          <p:nvPicPr>
            <p:cNvPr id="51" name="4.png" descr="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349152" cy="2583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線條"/>
            <p:cNvSpPr/>
            <p:nvPr/>
          </p:nvSpPr>
          <p:spPr>
            <a:xfrm>
              <a:off x="3979289" y="1471807"/>
              <a:ext cx="636391" cy="1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" name="Context vector"/>
            <p:cNvSpPr txBox="1"/>
            <p:nvPr/>
          </p:nvSpPr>
          <p:spPr>
            <a:xfrm>
              <a:off x="4256931" y="2083761"/>
              <a:ext cx="2035375" cy="431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pPr/>
              <a:r>
                <a:t>Context vector</a:t>
              </a:r>
            </a:p>
          </p:txBody>
        </p:sp>
        <p:sp>
          <p:nvSpPr>
            <p:cNvPr id="54" name="線條"/>
            <p:cNvSpPr/>
            <p:nvPr/>
          </p:nvSpPr>
          <p:spPr>
            <a:xfrm>
              <a:off x="4309453" y="1540591"/>
              <a:ext cx="229179" cy="492446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幻燈片編號"/>
          <p:cNvSpPr txBox="1"/>
          <p:nvPr>
            <p:ph type="sldNum" sz="quarter" idx="2"/>
          </p:nvPr>
        </p:nvSpPr>
        <p:spPr>
          <a:xfrm>
            <a:off x="12555134" y="933767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" name="Model detail(2/2)"/>
          <p:cNvSpPr txBox="1"/>
          <p:nvPr/>
        </p:nvSpPr>
        <p:spPr>
          <a:xfrm>
            <a:off x="4914655" y="184006"/>
            <a:ext cx="3175490" cy="55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/>
            </a:lvl1pPr>
          </a:lstStyle>
          <a:p>
            <a:pPr/>
            <a:r>
              <a:t>Model detail(2/2)</a:t>
            </a:r>
          </a:p>
        </p:txBody>
      </p:sp>
      <p:pic>
        <p:nvPicPr>
          <p:cNvPr id="60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799" y="799293"/>
            <a:ext cx="4822569" cy="2831977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連接線"/>
          <p:cNvSpPr/>
          <p:nvPr/>
        </p:nvSpPr>
        <p:spPr>
          <a:xfrm>
            <a:off x="3345803" y="2356012"/>
            <a:ext cx="1973660" cy="462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  <a:prstDash val="sysDot"/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4" name="群組"/>
          <p:cNvGrpSpPr/>
          <p:nvPr/>
        </p:nvGrpSpPr>
        <p:grpSpPr>
          <a:xfrm>
            <a:off x="5372781" y="2447246"/>
            <a:ext cx="1776265" cy="649688"/>
            <a:chOff x="0" y="0"/>
            <a:chExt cx="1776263" cy="649687"/>
          </a:xfrm>
        </p:grpSpPr>
        <p:sp>
          <p:nvSpPr>
            <p:cNvPr id="62" name="方程式"/>
            <p:cNvSpPr txBox="1"/>
            <p:nvPr/>
          </p:nvSpPr>
          <p:spPr>
            <a:xfrm>
              <a:off x="80053" y="441128"/>
              <a:ext cx="1616158" cy="208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14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14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512</m:t>
                    </m:r>
                  </m:oMath>
                </m:oMathPara>
              </a14:m>
              <a:endParaRPr sz="2300"/>
            </a:p>
          </p:txBody>
        </p:sp>
        <p:sp>
          <p:nvSpPr>
            <p:cNvPr id="63" name="Feature map"/>
            <p:cNvSpPr txBox="1"/>
            <p:nvPr/>
          </p:nvSpPr>
          <p:spPr>
            <a:xfrm>
              <a:off x="0" y="0"/>
              <a:ext cx="1776264" cy="431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pPr/>
              <a:r>
                <a:t>Feature map</a:t>
              </a:r>
            </a:p>
          </p:txBody>
        </p:sp>
      </p:grpSp>
      <p:pic>
        <p:nvPicPr>
          <p:cNvPr id="65" name="6.png" descr="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8767" y="6112492"/>
            <a:ext cx="32131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7.png" descr="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02825" y="3299677"/>
            <a:ext cx="3410463" cy="48315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方程式"/>
          <p:cNvSpPr txBox="1"/>
          <p:nvPr/>
        </p:nvSpPr>
        <p:spPr>
          <a:xfrm>
            <a:off x="8277017" y="2947379"/>
            <a:ext cx="1203487" cy="2176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196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512</m:t>
                  </m:r>
                </m:oMath>
              </m:oMathPara>
            </a14:m>
            <a:endParaRPr sz="2400"/>
          </a:p>
        </p:txBody>
      </p:sp>
      <p:sp>
        <p:nvSpPr>
          <p:cNvPr id="68" name="線條"/>
          <p:cNvSpPr/>
          <p:nvPr/>
        </p:nvSpPr>
        <p:spPr>
          <a:xfrm>
            <a:off x="7527459" y="1936446"/>
            <a:ext cx="62514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" name="方程式"/>
          <p:cNvSpPr txBox="1"/>
          <p:nvPr/>
        </p:nvSpPr>
        <p:spPr>
          <a:xfrm>
            <a:off x="8228907" y="3917496"/>
            <a:ext cx="2231679" cy="2529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196,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512</m:t>
                  </m:r>
                </m:oMath>
              </m:oMathPara>
            </a14:m>
            <a:endParaRPr sz="2400"/>
          </a:p>
        </p:txBody>
      </p:sp>
      <p:pic>
        <p:nvPicPr>
          <p:cNvPr id="70" name="8.png" descr="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720" y="5466779"/>
            <a:ext cx="2501901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9.png" descr="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2070" y="7070843"/>
            <a:ext cx="22352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3.png" descr="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13122" y="4972132"/>
            <a:ext cx="3843145" cy="306326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線條"/>
          <p:cNvSpPr/>
          <p:nvPr/>
        </p:nvSpPr>
        <p:spPr>
          <a:xfrm flipH="1">
            <a:off x="3382818" y="3558458"/>
            <a:ext cx="4817922" cy="2050899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" name="線條"/>
          <p:cNvSpPr/>
          <p:nvPr/>
        </p:nvSpPr>
        <p:spPr>
          <a:xfrm>
            <a:off x="3529300" y="6379192"/>
            <a:ext cx="62514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" name="線條"/>
          <p:cNvSpPr/>
          <p:nvPr/>
        </p:nvSpPr>
        <p:spPr>
          <a:xfrm>
            <a:off x="8314945" y="6379192"/>
            <a:ext cx="62514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6" name="方程式"/>
          <p:cNvSpPr txBox="1"/>
          <p:nvPr/>
        </p:nvSpPr>
        <p:spPr>
          <a:xfrm>
            <a:off x="9206403" y="6810664"/>
            <a:ext cx="2181658" cy="2749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caption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length</m:t>
                  </m:r>
                </m:oMath>
              </m:oMathPara>
            </a14:m>
            <a:endParaRPr sz="2400"/>
          </a:p>
        </p:txBody>
      </p:sp>
      <p:sp>
        <p:nvSpPr>
          <p:cNvPr id="77" name="方程式"/>
          <p:cNvSpPr txBox="1"/>
          <p:nvPr/>
        </p:nvSpPr>
        <p:spPr>
          <a:xfrm>
            <a:off x="9215636" y="7250365"/>
            <a:ext cx="2360677" cy="2749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vocabulary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size</m:t>
                  </m:r>
                </m:oMath>
              </m:oMathPara>
            </a14:m>
            <a:endParaRPr sz="2400"/>
          </a:p>
        </p:txBody>
      </p:sp>
      <p:sp>
        <p:nvSpPr>
          <p:cNvPr id="78" name="矩形"/>
          <p:cNvSpPr/>
          <p:nvPr/>
        </p:nvSpPr>
        <p:spPr>
          <a:xfrm>
            <a:off x="951680" y="7071189"/>
            <a:ext cx="2397009" cy="469210"/>
          </a:xfrm>
          <a:prstGeom prst="rect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" name="星形"/>
          <p:cNvSpPr/>
          <p:nvPr/>
        </p:nvSpPr>
        <p:spPr>
          <a:xfrm>
            <a:off x="623765" y="6753404"/>
            <a:ext cx="439065" cy="3894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" name="reshape"/>
          <p:cNvSpPr txBox="1"/>
          <p:nvPr/>
        </p:nvSpPr>
        <p:spPr>
          <a:xfrm>
            <a:off x="7202364" y="2556313"/>
            <a:ext cx="1045072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reshape</a:t>
            </a:r>
          </a:p>
        </p:txBody>
      </p:sp>
      <p:sp>
        <p:nvSpPr>
          <p:cNvPr id="81" name="矩形"/>
          <p:cNvSpPr/>
          <p:nvPr/>
        </p:nvSpPr>
        <p:spPr>
          <a:xfrm>
            <a:off x="947386" y="5454602"/>
            <a:ext cx="2156258" cy="469210"/>
          </a:xfrm>
          <a:prstGeom prst="rect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" name="Multilayer perceptron"/>
          <p:cNvSpPr txBox="1"/>
          <p:nvPr/>
        </p:nvSpPr>
        <p:spPr>
          <a:xfrm>
            <a:off x="729541" y="4993203"/>
            <a:ext cx="2780260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Multilayer perceptron</a:t>
            </a:r>
          </a:p>
        </p:txBody>
      </p:sp>
      <p:grpSp>
        <p:nvGrpSpPr>
          <p:cNvPr id="86" name="群組"/>
          <p:cNvGrpSpPr/>
          <p:nvPr/>
        </p:nvGrpSpPr>
        <p:grpSpPr>
          <a:xfrm>
            <a:off x="6554019" y="1570151"/>
            <a:ext cx="731519" cy="674352"/>
            <a:chOff x="0" y="0"/>
            <a:chExt cx="731517" cy="674351"/>
          </a:xfrm>
        </p:grpSpPr>
        <p:sp>
          <p:nvSpPr>
            <p:cNvPr id="83" name="矩形"/>
            <p:cNvSpPr/>
            <p:nvPr/>
          </p:nvSpPr>
          <p:spPr>
            <a:xfrm>
              <a:off x="244987" y="0"/>
              <a:ext cx="486531" cy="431552"/>
            </a:xfrm>
            <a:prstGeom prst="rect">
              <a:avLst/>
            </a:prstGeom>
            <a:noFill/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4" name="矩形"/>
            <p:cNvSpPr/>
            <p:nvPr/>
          </p:nvSpPr>
          <p:spPr>
            <a:xfrm>
              <a:off x="135193" y="119460"/>
              <a:ext cx="486531" cy="431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5" name="矩形"/>
            <p:cNvSpPr/>
            <p:nvPr/>
          </p:nvSpPr>
          <p:spPr>
            <a:xfrm>
              <a:off x="0" y="242799"/>
              <a:ext cx="486531" cy="431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87" name="線條"/>
          <p:cNvSpPr/>
          <p:nvPr/>
        </p:nvSpPr>
        <p:spPr>
          <a:xfrm>
            <a:off x="7527459" y="3183193"/>
            <a:ext cx="62514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91" name="群組"/>
          <p:cNvGrpSpPr/>
          <p:nvPr/>
        </p:nvGrpSpPr>
        <p:grpSpPr>
          <a:xfrm>
            <a:off x="8718189" y="1379486"/>
            <a:ext cx="302125" cy="1113922"/>
            <a:chOff x="0" y="0"/>
            <a:chExt cx="302124" cy="1113920"/>
          </a:xfrm>
        </p:grpSpPr>
        <p:sp>
          <p:nvSpPr>
            <p:cNvPr id="88" name="矩形"/>
            <p:cNvSpPr/>
            <p:nvPr/>
          </p:nvSpPr>
          <p:spPr>
            <a:xfrm>
              <a:off x="161412" y="0"/>
              <a:ext cx="140713" cy="7640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9" name="矩形"/>
            <p:cNvSpPr/>
            <p:nvPr/>
          </p:nvSpPr>
          <p:spPr>
            <a:xfrm>
              <a:off x="91568" y="183535"/>
              <a:ext cx="140713" cy="7640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0" name="矩形"/>
            <p:cNvSpPr/>
            <p:nvPr/>
          </p:nvSpPr>
          <p:spPr>
            <a:xfrm>
              <a:off x="0" y="349864"/>
              <a:ext cx="140712" cy="7640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幻燈片編號"/>
          <p:cNvSpPr txBox="1"/>
          <p:nvPr>
            <p:ph type="sldNum" sz="quarter" idx="2"/>
          </p:nvPr>
        </p:nvSpPr>
        <p:spPr>
          <a:xfrm>
            <a:off x="12555134" y="933767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" name="Attention mechanism"/>
          <p:cNvSpPr txBox="1"/>
          <p:nvPr/>
        </p:nvSpPr>
        <p:spPr>
          <a:xfrm>
            <a:off x="4530343" y="184006"/>
            <a:ext cx="3944114" cy="55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/>
            </a:lvl1pPr>
          </a:lstStyle>
          <a:p>
            <a:pPr/>
            <a:r>
              <a:t>Attention mechanism</a:t>
            </a:r>
          </a:p>
        </p:txBody>
      </p:sp>
      <p:sp>
        <p:nvSpPr>
          <p:cNvPr id="96" name="Stochastic Hard Attention"/>
          <p:cNvSpPr txBox="1"/>
          <p:nvPr/>
        </p:nvSpPr>
        <p:spPr>
          <a:xfrm>
            <a:off x="380540" y="1188588"/>
            <a:ext cx="4299255" cy="48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5046" indent="-375046">
              <a:buSzPct val="145000"/>
              <a:buChar char="•"/>
              <a:defRPr b="1" sz="2700"/>
            </a:lvl1pPr>
          </a:lstStyle>
          <a:p>
            <a:pPr/>
            <a:r>
              <a:t>Stochastic Hard Attention</a:t>
            </a:r>
          </a:p>
        </p:txBody>
      </p:sp>
      <p:pic>
        <p:nvPicPr>
          <p:cNvPr id="97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982" y="1892683"/>
            <a:ext cx="1752601" cy="67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12.png" descr="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8551" y="2015266"/>
            <a:ext cx="2962434" cy="443713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方程式"/>
          <p:cNvSpPr txBox="1"/>
          <p:nvPr/>
        </p:nvSpPr>
        <p:spPr>
          <a:xfrm>
            <a:off x="2433993" y="1986900"/>
            <a:ext cx="3107134" cy="3151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is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one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hot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variable</m:t>
                  </m:r>
                </m:oMath>
              </m:oMathPara>
            </a14:m>
            <a:endParaRPr sz="2400"/>
          </a:p>
        </p:txBody>
      </p:sp>
      <p:sp>
        <p:nvSpPr>
          <p:cNvPr id="100" name="Multiple Binomial Distribution"/>
          <p:cNvSpPr txBox="1"/>
          <p:nvPr/>
        </p:nvSpPr>
        <p:spPr>
          <a:xfrm>
            <a:off x="6631355" y="1207098"/>
            <a:ext cx="4330477" cy="44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Multiple Binomial Distribution</a:t>
            </a:r>
          </a:p>
        </p:txBody>
      </p:sp>
      <p:pic>
        <p:nvPicPr>
          <p:cNvPr id="101" name="13.png" descr="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4891" y="2814319"/>
            <a:ext cx="3441701" cy="181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Deterministic Soft Attention"/>
          <p:cNvSpPr txBox="1"/>
          <p:nvPr/>
        </p:nvSpPr>
        <p:spPr>
          <a:xfrm>
            <a:off x="298158" y="5302801"/>
            <a:ext cx="4603310" cy="48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5046" indent="-375046">
              <a:buSzPct val="145000"/>
              <a:buChar char="•"/>
              <a:defRPr b="1" sz="2700"/>
            </a:lvl1pPr>
          </a:lstStyle>
          <a:p>
            <a:pPr/>
            <a:r>
              <a:t>Deterministic Soft Attention</a:t>
            </a:r>
          </a:p>
        </p:txBody>
      </p:sp>
      <p:pic>
        <p:nvPicPr>
          <p:cNvPr id="103" name="15.png" descr="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2307" y="6084538"/>
            <a:ext cx="2806599" cy="989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Double Stochastic Attention"/>
          <p:cNvSpPr txBox="1"/>
          <p:nvPr/>
        </p:nvSpPr>
        <p:spPr>
          <a:xfrm>
            <a:off x="6511187" y="5321312"/>
            <a:ext cx="3889110" cy="44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/>
            </a:lvl1pPr>
          </a:lstStyle>
          <a:p>
            <a:pPr/>
            <a:r>
              <a:t>Double Stochastic Attention</a:t>
            </a:r>
          </a:p>
        </p:txBody>
      </p:sp>
      <p:grpSp>
        <p:nvGrpSpPr>
          <p:cNvPr id="112" name="群組"/>
          <p:cNvGrpSpPr/>
          <p:nvPr/>
        </p:nvGrpSpPr>
        <p:grpSpPr>
          <a:xfrm>
            <a:off x="6633087" y="6074494"/>
            <a:ext cx="5108702" cy="2354026"/>
            <a:chOff x="0" y="0"/>
            <a:chExt cx="5108700" cy="2354024"/>
          </a:xfrm>
        </p:grpSpPr>
        <p:pic>
          <p:nvPicPr>
            <p:cNvPr id="105" name="16.png" descr="16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413000" cy="800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" name="方程式"/>
            <p:cNvSpPr txBox="1"/>
            <p:nvPr/>
          </p:nvSpPr>
          <p:spPr>
            <a:xfrm>
              <a:off x="3387188" y="168196"/>
              <a:ext cx="1223345" cy="673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limLow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m:oMathPara>
              </a14:m>
              <a:endParaRPr sz="2400"/>
            </a:p>
          </p:txBody>
        </p:sp>
        <p:sp>
          <p:nvSpPr>
            <p:cNvPr id="107" name="線條"/>
            <p:cNvSpPr/>
            <p:nvPr/>
          </p:nvSpPr>
          <p:spPr>
            <a:xfrm flipV="1">
              <a:off x="2632164" y="400049"/>
              <a:ext cx="535860" cy="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8" name="方程式"/>
            <p:cNvSpPr txBox="1"/>
            <p:nvPr/>
          </p:nvSpPr>
          <p:spPr>
            <a:xfrm>
              <a:off x="19652" y="1101102"/>
              <a:ext cx="2950521" cy="861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limUpp>
                      <m:e>
                        <m:limLow>
                          <m:e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xmlns:a="http://schemas.openxmlformats.org/drawingml/2006/ma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lim>
                        </m:limLow>
                      </m:e>
                      <m:lim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Upp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m:oMathPara>
              </a14:m>
              <a:endParaRPr sz="2400"/>
            </a:p>
          </p:txBody>
        </p:sp>
        <p:sp>
          <p:nvSpPr>
            <p:cNvPr id="109" name="方程式"/>
            <p:cNvSpPr txBox="1"/>
            <p:nvPr/>
          </p:nvSpPr>
          <p:spPr>
            <a:xfrm>
              <a:off x="389038" y="2025065"/>
              <a:ext cx="1844678" cy="328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2400"/>
            </a:p>
          </p:txBody>
        </p:sp>
        <p:sp>
          <p:nvSpPr>
            <p:cNvPr id="110" name="線條"/>
            <p:cNvSpPr/>
            <p:nvPr/>
          </p:nvSpPr>
          <p:spPr>
            <a:xfrm flipV="1">
              <a:off x="3130332" y="1532021"/>
              <a:ext cx="535860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1" name="方程式"/>
            <p:cNvSpPr txBox="1"/>
            <p:nvPr/>
          </p:nvSpPr>
          <p:spPr>
            <a:xfrm>
              <a:off x="3885356" y="1319324"/>
              <a:ext cx="1223345" cy="673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limLow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lim>
                    </m:limLow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xmlns:a="http://schemas.openxmlformats.org/drawingml/2006/ma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m:oMathPara>
              </a14:m>
              <a:endParaRPr sz="2400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幻燈片編號"/>
          <p:cNvSpPr txBox="1"/>
          <p:nvPr>
            <p:ph type="sldNum" sz="quarter" idx="2"/>
          </p:nvPr>
        </p:nvSpPr>
        <p:spPr>
          <a:xfrm>
            <a:off x="12555134" y="933767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Evaluation(1/3)"/>
          <p:cNvSpPr txBox="1"/>
          <p:nvPr/>
        </p:nvSpPr>
        <p:spPr>
          <a:xfrm>
            <a:off x="5059743" y="184006"/>
            <a:ext cx="2885314" cy="55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/>
            </a:lvl1pPr>
          </a:lstStyle>
          <a:p>
            <a:pPr/>
            <a:r>
              <a:t>Evaluation(1/3)</a:t>
            </a:r>
          </a:p>
        </p:txBody>
      </p:sp>
      <p:pic>
        <p:nvPicPr>
          <p:cNvPr id="116" name="17.png" descr="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1030338"/>
            <a:ext cx="12255501" cy="535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方程式"/>
          <p:cNvSpPr txBox="1"/>
          <p:nvPr/>
        </p:nvSpPr>
        <p:spPr>
          <a:xfrm>
            <a:off x="1250637" y="6682374"/>
            <a:ext cx="3275318" cy="26318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†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m:rPr>
                      <m:sty m:val="p"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indicates</m:t>
                  </m:r>
                  <m:r>
                    <m:rPr>
                      <m:sty m:val="p"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m:rPr>
                      <m:sty m:val="p"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different</m:t>
                  </m:r>
                  <m:r>
                    <m:rPr>
                      <m:sty m:val="p"/>
                    </m:rP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split</m:t>
                  </m:r>
                </m:oMath>
              </m:oMathPara>
            </a14:m>
            <a:endParaRPr sz="2300"/>
          </a:p>
        </p:txBody>
      </p:sp>
      <p:sp>
        <p:nvSpPr>
          <p:cNvPr id="118" name="方程式"/>
          <p:cNvSpPr txBox="1"/>
          <p:nvPr/>
        </p:nvSpPr>
        <p:spPr>
          <a:xfrm>
            <a:off x="1113285" y="7238193"/>
            <a:ext cx="3154376" cy="4422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inicates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an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ensemble</m:t>
                  </m:r>
                </m:oMath>
              </m:oMathPara>
            </a14:m>
            <a:endParaRPr sz="2400"/>
          </a:p>
        </p:txBody>
      </p:sp>
      <p:sp>
        <p:nvSpPr>
          <p:cNvPr id="119" name="方程式"/>
          <p:cNvSpPr txBox="1"/>
          <p:nvPr/>
        </p:nvSpPr>
        <p:spPr>
          <a:xfrm>
            <a:off x="1296630" y="7973094"/>
            <a:ext cx="3183332" cy="2749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inicates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using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AlexNet</m:t>
                  </m:r>
                </m:oMath>
              </m:oMathPara>
            </a14:m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幻燈片編號"/>
          <p:cNvSpPr txBox="1"/>
          <p:nvPr>
            <p:ph type="sldNum" sz="quarter" idx="2"/>
          </p:nvPr>
        </p:nvSpPr>
        <p:spPr>
          <a:xfrm>
            <a:off x="12555134" y="933767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Evaluation(2/3)"/>
          <p:cNvSpPr txBox="1"/>
          <p:nvPr/>
        </p:nvSpPr>
        <p:spPr>
          <a:xfrm>
            <a:off x="5059743" y="184006"/>
            <a:ext cx="2885314" cy="55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/>
            </a:lvl1pPr>
          </a:lstStyle>
          <a:p>
            <a:pPr/>
            <a:r>
              <a:t>Evaluation(2/3)</a:t>
            </a:r>
          </a:p>
        </p:txBody>
      </p:sp>
      <p:pic>
        <p:nvPicPr>
          <p:cNvPr id="123" name="18.png" descr="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1308919"/>
            <a:ext cx="12331701" cy="312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19.png" descr="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4459694"/>
            <a:ext cx="12433301" cy="485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燈片編號"/>
          <p:cNvSpPr txBox="1"/>
          <p:nvPr>
            <p:ph type="sldNum" sz="quarter" idx="2"/>
          </p:nvPr>
        </p:nvSpPr>
        <p:spPr>
          <a:xfrm>
            <a:off x="12555134" y="933767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" name="Evaluation(3/3)"/>
          <p:cNvSpPr txBox="1"/>
          <p:nvPr/>
        </p:nvSpPr>
        <p:spPr>
          <a:xfrm>
            <a:off x="5059743" y="184006"/>
            <a:ext cx="2885314" cy="55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/>
            </a:lvl1pPr>
          </a:lstStyle>
          <a:p>
            <a:pPr/>
            <a:r>
              <a:t>Evaluation(3/3)</a:t>
            </a:r>
          </a:p>
        </p:txBody>
      </p:sp>
      <p:pic>
        <p:nvPicPr>
          <p:cNvPr id="128" name="20.png" descr="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1968500"/>
            <a:ext cx="12763500" cy="581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